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10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em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emf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8.emf"/><Relationship Id="rId10" Type="http://schemas.openxmlformats.org/officeDocument/2006/relationships/image" Target="../media/image15.jpeg"/><Relationship Id="rId4" Type="http://schemas.openxmlformats.org/officeDocument/2006/relationships/image" Target="../media/image7.gif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em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8.em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856984" cy="1296144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2571736" y="500042"/>
            <a:ext cx="6120680" cy="3240360"/>
          </a:xfrm>
          <a:prstGeom prst="cloudCallout">
            <a:avLst>
              <a:gd name="adj1" fmla="val -47477"/>
              <a:gd name="adj2" fmla="val 54390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Georgia" pitchFamily="18" charset="0"/>
                <a:cs typeface="David" pitchFamily="34" charset="-79"/>
              </a:rPr>
              <a:t>Стимулирование речевой активности детей   дошкольного возраста посредством организации       библиотеки  в группе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564904"/>
            <a:ext cx="3096344" cy="374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http://www.solnyshkoshop.com/image/data/Ava/solnisko_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69244" flipH="1">
            <a:off x="6891878" y="371306"/>
            <a:ext cx="1880742" cy="188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5214942" y="5357826"/>
            <a:ext cx="3821554" cy="135732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МАДОУ «Детский сад № 86»</a:t>
            </a:r>
          </a:p>
          <a:p>
            <a:pPr lvl="0"/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Старший воспитатель:</a:t>
            </a:r>
          </a:p>
          <a:p>
            <a:r>
              <a:rPr lang="ru-RU" sz="1400" b="1" dirty="0" err="1" smtClean="0">
                <a:solidFill>
                  <a:schemeClr val="tx1"/>
                </a:solidFill>
                <a:latin typeface="Georgia" pitchFamily="18" charset="0"/>
              </a:rPr>
              <a:t>Нигматуллина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 Г.Х.</a:t>
            </a: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034" name="Picture 10" descr="http://www.playcast.ru/uploads/2016/12/17/2092167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929066"/>
            <a:ext cx="1656184" cy="14108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3275856" y="0"/>
            <a:ext cx="58681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226" y="357166"/>
            <a:ext cx="5562774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132\Desktop\Логочас\436076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3059832" cy="329441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42900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428992" y="714356"/>
            <a:ext cx="55007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«Чтение-это окошко, через которое дети видят и познают мир и самих себя»                         </a:t>
            </a:r>
            <a:endParaRPr lang="ru-RU" sz="4000" b="1" i="1" dirty="0" smtClean="0">
              <a:solidFill>
                <a:srgbClr val="FF0000"/>
              </a:solidFill>
            </a:endParaRPr>
          </a:p>
          <a:p>
            <a:pPr algn="ctr"/>
            <a:endParaRPr lang="ru-RU" sz="4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         В.А</a:t>
            </a:r>
            <a:r>
              <a:rPr lang="ru-RU" sz="4000" b="1" i="1" dirty="0" smtClean="0">
                <a:solidFill>
                  <a:srgbClr val="FF0000"/>
                </a:solidFill>
              </a:rPr>
              <a:t>. Сухомлинский.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3275856" y="0"/>
            <a:ext cx="58681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9250"/>
            <a:ext cx="5562774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132\Desktop\Логочас\436076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3059832" cy="3294419"/>
          </a:xfrm>
          <a:prstGeom prst="rect">
            <a:avLst/>
          </a:prstGeom>
          <a:noFill/>
        </p:spPr>
      </p:pic>
      <p:sp>
        <p:nvSpPr>
          <p:cNvPr id="1026" name="AutoShape 2" descr="Картинки по запросу &quot;картинка спасибо за внимание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4" descr="Картинки по запросу &quot;картинка спасибо за внимание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1" name="Picture 7" descr="Картинки по запросу &quot;картинка спасибо за внимание&quot;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428736"/>
            <a:ext cx="5238786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3275856" y="0"/>
            <a:ext cx="58681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28"/>
            <a:ext cx="5562774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132\Desktop\Логочас\436076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3059832" cy="329441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285728"/>
            <a:ext cx="2643206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Актуальность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0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0" name="AutoShape 2" descr="https://vospitanie.guru/wp-content/uploads/2019/07/kartinka-1.-Simvol-knizhnogo-ugol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vospitanie.guru/wp-content/uploads/2019/07/kartinka-1.-Simvol-knizhnogo-ugol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vospitanie.guru/wp-content/uploads/2019/07/kartinka-1.-Simvol-knizhnogo-ugol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https://www.culture.ru/storage/images/a67ebc299b77c40a21bdfba0dcbbcf10/c4a66e626e969320feae208dbcd86d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https://www.culture.ru/storage/images/a67ebc299b77c40a21bdfba0dcbbcf10/c4a66e626e969320feae208dbcd86d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714356"/>
            <a:ext cx="4000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«Читая авторов, которые хорошо пишут, привыкаешь хорошо говорить.»                                </a:t>
            </a:r>
          </a:p>
          <a:p>
            <a:endParaRPr lang="ru-RU" sz="3200" b="1" i="1" dirty="0" smtClean="0">
              <a:solidFill>
                <a:srgbClr val="0070C0"/>
              </a:solidFill>
            </a:endParaRPr>
          </a:p>
          <a:p>
            <a:pPr algn="r"/>
            <a:r>
              <a:rPr lang="ru-RU" sz="3200" b="1" i="1" dirty="0" smtClean="0">
                <a:solidFill>
                  <a:srgbClr val="0070C0"/>
                </a:solidFill>
              </a:rPr>
              <a:t>Ф. Вольтер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47106" name="Picture 2" descr="C:\Users\Люция\Desktop\hello_html_4b11498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643314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3275856" y="0"/>
            <a:ext cx="58681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28"/>
            <a:ext cx="5562774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132\Desktop\Логочас\436076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3059832" cy="329441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285728"/>
            <a:ext cx="2643206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Цель организации библиотеки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0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3643306" y="785794"/>
            <a:ext cx="47149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создание благоприятных условий для знакомства воспитанников с миром художественной литературы.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2643182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формирование у детей дошкольного возраста любви и уважения к книге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770" name="AutoShape 2" descr="https://vospitanie.guru/wp-content/uploads/2019/07/kartinka-1.-Simvol-knizhnogo-ugol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vospitanie.guru/wp-content/uploads/2019/07/kartinka-1.-Simvol-knizhnogo-ugol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vospitanie.guru/wp-content/uploads/2019/07/kartinka-1.-Simvol-knizhnogo-ugol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https://www.culture.ru/storage/images/a67ebc299b77c40a21bdfba0dcbbcf10/c4a66e626e969320feae208dbcd86d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https://www.culture.ru/storage/images/a67ebc299b77c40a21bdfba0dcbbcf10/c4a66e626e969320feae208dbcd86d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9" name="Picture 11" descr="C:\Users\Люция\Desktop\c4a66e626e969320feae208dbcd86d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214818"/>
            <a:ext cx="2571736" cy="19288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3275856" y="0"/>
            <a:ext cx="58681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9250"/>
            <a:ext cx="5562774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132\Desktop\Логочас\436076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3059832" cy="329441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214290"/>
            <a:ext cx="278608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Задачи: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714356"/>
            <a:ext cx="57150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❖ воспитывать у детей культуру чтения (развитие художественного вкуса и потребности общения с книгой, умение слушать и слышать красоту слова, ритм, смысл произведения, видеть литературные образы);                                                                 ❖ развивать речевую и познавательную активность, творческие способности  детей дошкольного возраста;                                                     ❖ воспитывать бережное отношение к книге, умение правильно пользоваться ими;                                                                                     ❖ приобщать детей и родителей к совместному семейному чтению.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0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3275856" y="0"/>
            <a:ext cx="58681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9250"/>
            <a:ext cx="5562774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132\Desktop\Логочас\436076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3059832" cy="329441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285728"/>
            <a:ext cx="292895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Принципы организации библиотеки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428992" y="500042"/>
            <a:ext cx="55721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удовлетворение разнообразных литературных интересов детей:</a:t>
            </a:r>
          </a:p>
          <a:p>
            <a:pPr fontAlgn="base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- соответствие возрастным особенностям и потребностям </a:t>
            </a:r>
          </a:p>
          <a:p>
            <a:pPr fontAlgn="base"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периодическая сменяемость материала (литература, картины, портреты) и связь с темой воспитательно-образовательной работы в группе</a:t>
            </a:r>
          </a:p>
          <a:p>
            <a:pPr fontAlgn="base"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срок пребывания книги в уголке определяется интересом детей к этой книге( 2-2,5 недели);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удобное расположение - спокойное место, удаленное от дверей во избежание хождения и шума;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хорошая освещенность в дневное и вечернее время, близость к источнику света (недалеко от окна, наличие светильника вечером), 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эстетичность оформления - уголок книги должен быть уютным, привлекательным, с несколько отличающейся мебелью. </a:t>
            </a:r>
          </a:p>
          <a:p>
            <a:pPr fontAlgn="base"/>
            <a:endParaRPr lang="ru-RU" sz="2000" dirty="0" smtClean="0"/>
          </a:p>
          <a:p>
            <a:pPr fontAlgn="base"/>
            <a:endParaRPr lang="ru-RU" sz="20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3275856" y="0"/>
            <a:ext cx="58681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9250"/>
            <a:ext cx="5562774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132\Desktop\Логочас\436076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3059832" cy="329441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285728"/>
            <a:ext cx="292895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Примеры библиотек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9" name="AutoShape 3" descr="https://detiimy.ucoz.ru/_nw/3/878912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C:\Users\Люция\Desktop\8789124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714356"/>
            <a:ext cx="4929222" cy="5357850"/>
          </a:xfrm>
          <a:prstGeom prst="rect">
            <a:avLst/>
          </a:prstGeom>
          <a:noFill/>
        </p:spPr>
      </p:pic>
      <p:pic>
        <p:nvPicPr>
          <p:cNvPr id="29701" name="Picture 5" descr="C:\Users\Люция\Desktop\detsad-8987-141874776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714356"/>
            <a:ext cx="5072098" cy="5429288"/>
          </a:xfrm>
          <a:prstGeom prst="rect">
            <a:avLst/>
          </a:prstGeom>
          <a:noFill/>
        </p:spPr>
      </p:pic>
      <p:pic>
        <p:nvPicPr>
          <p:cNvPr id="29702" name="Picture 6" descr="C:\Users\Люция\Desktop\detsad-401718-145053885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500042"/>
            <a:ext cx="5357850" cy="5857916"/>
          </a:xfrm>
          <a:prstGeom prst="rect">
            <a:avLst/>
          </a:prstGeom>
          <a:noFill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500042"/>
            <a:ext cx="557216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Люция\Desktop\detsad-139308881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8992" y="500042"/>
            <a:ext cx="5286412" cy="5857916"/>
          </a:xfrm>
          <a:prstGeom prst="rect">
            <a:avLst/>
          </a:prstGeom>
          <a:noFill/>
        </p:spPr>
      </p:pic>
      <p:pic>
        <p:nvPicPr>
          <p:cNvPr id="3" name="Picture 3" descr="C:\Users\Люция\Desktop\img_127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54" y="500042"/>
            <a:ext cx="5572164" cy="5857916"/>
          </a:xfrm>
          <a:prstGeom prst="rect">
            <a:avLst/>
          </a:prstGeom>
          <a:noFill/>
        </p:spPr>
      </p:pic>
      <p:pic>
        <p:nvPicPr>
          <p:cNvPr id="4" name="Picture 4" descr="C:\Users\Люция\Desktop\IMG_063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7554" y="500042"/>
            <a:ext cx="5572164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3275856" y="0"/>
            <a:ext cx="58681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9250"/>
            <a:ext cx="5562774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132\Desktop\Логочас\436076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3059832" cy="329441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428604"/>
            <a:ext cx="292895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</a:t>
            </a:r>
            <a:r>
              <a:rPr lang="ru-RU" sz="2800" b="1" dirty="0" err="1" smtClean="0"/>
              <a:t>Мульти-пульти</a:t>
            </a:r>
            <a:r>
              <a:rPr lang="ru-RU" sz="2800" b="1" dirty="0" smtClean="0"/>
              <a:t> библиотека»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42900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3" name="Picture 1" descr="C:\Users\Люция\Desktop\hello_html_203ea08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3357562"/>
            <a:ext cx="4572638" cy="300039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868" y="571480"/>
            <a:ext cx="52149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В ней представлены сказки, по которым сняты отечественные мультфильмы. Такая тема выбирается не случайно. Все дети очень любят смотреть мультфильмы и когда ребята встречаются с героями мультика на страницах книги, повышается интерес к литературе. Посетители библиотеки имеют возможность взять понравившуюся книгу и вместе с воспитателем прочитать ее. 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3275856" y="0"/>
            <a:ext cx="58681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9250"/>
            <a:ext cx="5562774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132\Desktop\Логочас\436076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3059832" cy="329441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428604"/>
            <a:ext cx="2928958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Основные </a:t>
            </a:r>
            <a:r>
              <a:rPr lang="ru-RU" sz="2800" b="1" dirty="0" smtClean="0"/>
              <a:t>виды деятельности в библиотеке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0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00430" y="642919"/>
            <a:ext cx="52149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99"/>
                </a:solidFill>
              </a:rPr>
              <a:t>прослушивание литературных произведений;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99"/>
                </a:solidFill>
              </a:rPr>
              <a:t>познавательные и эвристические беседы;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99"/>
                </a:solidFill>
              </a:rPr>
              <a:t>изучение наглядного материала: выставок, иллюстраций, портретов, обложек;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99"/>
                </a:solidFill>
              </a:rPr>
              <a:t>игровая деятельность: дидактические игры, игры-драматизации;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99"/>
                </a:solidFill>
              </a:rPr>
              <a:t>трудовая деятельность: посильная помощь в уборке книжного уголка (протирание от пыли книжных полок и печатных изданий), ремонт книг и журналов;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99"/>
                </a:solidFill>
              </a:rPr>
              <a:t>самостоятельное изучение печатных изданий.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27650" name="AutoShape 2" descr="C:\Users\%D0%9B%D1%8E%D1%86%D0%B8%D1%8F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C:\Users\%D0%9B%D1%8E%D1%86%D0%B8%D1%8F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C:\Users\%D0%9B%D1%8E%D1%86%D0%B8%D1%8F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https://ds74.centerstart.ru/sites/ds74.centerstart.ru/files/dir/news/1364109_1_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http://gum-centr.su/sites/default/files/styles/news/public/news/2017-09/i2GMv4QXaJM.jpg?itok=jAccF9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1" name="AutoShape 13" descr="C:\Users\%D0%9B%D1%8E%D1%86%D0%B8%D1%8F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3" name="AutoShape 15" descr="C:\Users\%D0%9B%D1%8E%D1%86%D0%B8%D1%8F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4" name="Picture 16" descr="C:\Users\Люция\Desktop\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643446"/>
            <a:ext cx="3071834" cy="17279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3275856" y="0"/>
            <a:ext cx="58681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9250"/>
            <a:ext cx="5562774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132\Desktop\Логочас\436076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3059832" cy="329441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428604"/>
            <a:ext cx="292895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Значимость библиотеки</a:t>
            </a:r>
            <a:endParaRPr lang="ru-RU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42900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428992" y="714356"/>
            <a:ext cx="51435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Грамотная организация речевой развивающей среды в детском саду:</a:t>
            </a:r>
            <a:r>
              <a:rPr lang="ru-RU" sz="2400" b="1" dirty="0" smtClean="0">
                <a:solidFill>
                  <a:srgbClr val="000099"/>
                </a:solidFill>
              </a:rPr>
              <a:t/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- создаёт благоприятные условия для формирования речевых умений и навыков детей не только в специально организованном обучении, но и в самостоятельной деятельности;</a:t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- обеспечивает высокий уровень речевой активности детей;</a:t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- способствует овладению детьми речевыми умениями и навыками в естественной обстановке живой разговорной речи.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375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Customer</cp:lastModifiedBy>
  <cp:revision>166</cp:revision>
  <dcterms:created xsi:type="dcterms:W3CDTF">2017-04-09T12:21:35Z</dcterms:created>
  <dcterms:modified xsi:type="dcterms:W3CDTF">2020-12-06T22:47:43Z</dcterms:modified>
</cp:coreProperties>
</file>